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25" r:id="rId5"/>
    <p:sldId id="335" r:id="rId6"/>
    <p:sldId id="338" r:id="rId7"/>
    <p:sldId id="327" r:id="rId8"/>
    <p:sldId id="331" r:id="rId9"/>
    <p:sldId id="330" r:id="rId10"/>
    <p:sldId id="340" r:id="rId11"/>
    <p:sldId id="33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Автор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D3ED"/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66"/>
    <p:restoredTop sz="94205" autoAdjust="0"/>
  </p:normalViewPr>
  <p:slideViewPr>
    <p:cSldViewPr snapToGrid="0">
      <p:cViewPr varScale="1">
        <p:scale>
          <a:sx n="83" d="100"/>
          <a:sy n="83" d="100"/>
        </p:scale>
        <p:origin x="566" y="58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anchor="ctr"/>
          <a:lstStyle>
            <a:lvl1pPr algn="ctr">
              <a:defRPr sz="6000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/>
          <a:lstStyle>
            <a:lvl1pPr algn="ctr">
              <a:lnSpc>
                <a:spcPts val="576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0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5221224"/>
            <a:ext cx="3621024" cy="621792"/>
          </a:xfrm>
        </p:spPr>
        <p:txBody>
          <a:bodyPr/>
          <a:lstStyle>
            <a:lvl1pPr algn="l">
              <a:lnSpc>
                <a:spcPts val="576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769F54-E10C-40C4-5EFF-E8A9CA520AEC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E7B1EF-9D07-1E66-7467-93C9AE48BD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476138-49FF-70BE-6359-0A511EFB24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6EFC43B-3F8D-6957-F343-F3D9C3E7A7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6007DD2-0F2E-6F92-8457-FC670750ED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06C5667F-C463-51B6-B8D6-F757BDB8AF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FF09CBB-BD48-E8E5-EECF-B6CBC36B23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3783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A881D2A-2C75-8B2A-DA41-F42ABBA59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96335-CC4F-4D72-23F0-F7FBFA640021}"/>
              </a:ext>
            </a:extLst>
          </p:cNvPr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zon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9EF4E7-F4EF-FFCD-9B0C-961E519F6DDD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D6DBECB-0E53-C186-A485-96A8FC125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0B28D44-29B3-3396-973D-82E361161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06156AC-1153-3958-CFE6-6CDCC21C38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4CE90CA-176B-1E45-FECF-0290B1DCF5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365BC287-99EE-D6FA-48B9-1E6FFE9357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ECE7A377-A1E6-77DF-79F9-F251BD7577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D976B1-BEF2-CB69-E97E-A6DAD1F04689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16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358819-7D9B-11CB-DBC5-CC8BC5C0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B2EEB-FE70-98B2-9437-0E1E91F9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AA902D-BDC9-E5AF-D40D-7B8DE616EBE0}"/>
              </a:ext>
            </a:extLst>
          </p:cNvPr>
          <p:cNvCxnSpPr>
            <a:cxnSpLocks/>
          </p:cNvCxnSpPr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A4017E-4CAA-8499-38AE-3A3306A7E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anchor="ctr"/>
          <a:lstStyle>
            <a:lvl1pPr marL="0" indent="0" algn="ctr">
              <a:lnSpc>
                <a:spcPts val="2460"/>
              </a:lnSpc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103CB5-F9EF-D6DA-A5D4-DCCAEBEBE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7F00C-8F19-CB9F-D5BF-9A5F4C77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6626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anchor="ctr"/>
          <a:lstStyle>
            <a:lvl1pPr marL="0" indent="0" algn="ctr">
              <a:buNone/>
              <a:defRPr sz="2000" cap="all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BC7BE-FECC-8573-D4F0-FA004B4A0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B0707-D3A6-4BF0-3225-EC3851AD7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AE946-135C-E4E8-BA60-64AB48B87F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D67329-9F30-BEB7-31E2-FECA7FD59B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684" y="987425"/>
            <a:ext cx="612470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83587-0236-046F-3B80-4D4EEA7A8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0C67779-9FAD-3FE4-5C67-7E5313C03B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0684" y="993775"/>
            <a:ext cx="612470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70A4E-ED43-B5A1-F8FE-762E21A30A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4125545-56D8-5212-AA45-63F7C1DBF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all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none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6BAAC-D89F-682D-12A3-1C31F92F0FAF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77625-E710-6DF2-3E49-374C6DD8DBC0}"/>
              </a:ext>
            </a:extLst>
          </p:cNvPr>
          <p:cNvCxnSpPr>
            <a:cxnSpLocks/>
          </p:cNvCxnSpPr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it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anchor="ctr"/>
          <a:lstStyle>
            <a:lvl1pPr algn="ctr">
              <a:defRPr sz="4800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/>
          <a:lstStyle>
            <a:lvl1pPr>
              <a:defRPr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55945"/>
            <a:ext cx="9820656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/>
          <a:lstStyle>
            <a:lvl1pPr algn="ctr">
              <a:defRPr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746504"/>
            <a:ext cx="9829800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4184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811310-A21F-0BFB-8198-22EDFCF9F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3D2EFC-F14F-5508-06EE-4E5B5C535E16}"/>
              </a:ext>
            </a:extLst>
          </p:cNvPr>
          <p:cNvCxnSpPr>
            <a:cxnSpLocks/>
          </p:cNvCxnSpPr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28A6ACFB-D620-056D-1C62-903C5FBCE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/>
          <a:lstStyle>
            <a:lvl1pPr marL="0" indent="0" algn="l">
              <a:buNone/>
              <a:defRPr sz="2000" cap="all" spc="200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anchor="b"/>
          <a:lstStyle>
            <a:lvl1pPr algn="l">
              <a:lnSpc>
                <a:spcPts val="5200"/>
              </a:lnSpc>
              <a:defRPr sz="360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61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98448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6200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395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3427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73952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08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E73E07-0346-2BA8-44BC-6CB3BDEAAA99}"/>
              </a:ext>
            </a:extLst>
          </p:cNvPr>
          <p:cNvCxnSpPr>
            <a:cxnSpLocks/>
          </p:cNvCxnSpPr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E62977-27C7-5882-6A33-75257911D09A}"/>
              </a:ext>
            </a:extLst>
          </p:cNvPr>
          <p:cNvCxnSpPr>
            <a:cxnSpLocks/>
          </p:cNvCxnSpPr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5476C-2972-A423-7282-BABA9AAB32E6}"/>
              </a:ext>
            </a:extLst>
          </p:cNvPr>
          <p:cNvCxnSpPr>
            <a:cxnSpLocks/>
          </p:cNvCxnSpPr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0D781B-3CB4-A523-427F-3D444B28E60E}"/>
              </a:ext>
            </a:extLst>
          </p:cNvPr>
          <p:cNvCxnSpPr>
            <a:cxnSpLocks/>
          </p:cNvCxnSpPr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04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09A756E1-5275-58A9-7B09-95BEA4F4F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A4DA2F88-85BF-29B8-6321-AF19B25A626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4636CEF4-05E9-F5BB-BD6F-6B081DBDCA9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67B57C06-A1D0-7C74-6A14-2BFF0B1FC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97C28E5-6260-6DA9-B4F0-665506F525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A594A25E-7F2D-4188-16B7-C34485FDD2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84B38BF-6197-486D-7134-F86E1754A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788F8D9-8CDB-C458-9AAD-0426AB46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78447882-2C86-B3A7-9450-29A0778E1B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E321AAE1-532A-23F0-9108-055D0D7BDF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BC4478-FBEA-422F-73BA-0A422F15D7EA}"/>
              </a:ext>
            </a:extLst>
          </p:cNvPr>
          <p:cNvCxnSpPr>
            <a:cxnSpLocks/>
          </p:cNvCxnSpPr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9C9F7A3-B120-C59A-E379-173F84B7D153}"/>
              </a:ext>
            </a:extLst>
          </p:cNvPr>
          <p:cNvCxnSpPr>
            <a:cxnSpLocks/>
          </p:cNvCxnSpPr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73A4E7-9D16-A6C0-E297-A36B10A2FABB}"/>
              </a:ext>
            </a:extLst>
          </p:cNvPr>
          <p:cNvCxnSpPr>
            <a:cxnSpLocks/>
          </p:cNvCxnSpPr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77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010F9766-B67A-A34E-2927-9A2D6360F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42952" y="1451496"/>
            <a:ext cx="1784352" cy="189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cap="all" spc="1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A131BE-DFE5-28BE-2AF8-50ADF9AFDB94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53" r:id="rId12"/>
    <p:sldLayoutId id="2147483671" r:id="rId13"/>
    <p:sldLayoutId id="2147483672" r:id="rId14"/>
    <p:sldLayoutId id="2147483673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m.facebook.com/1595605930539855/posts/3329990240434740?_rdr" TargetMode="External"/><Relationship Id="rId7" Type="http://schemas.openxmlformats.org/officeDocument/2006/relationships/hyperlink" Target="http://angi.ru/news/2888182-&#1042;%20&#1059;&#1092;&#1077;%20&#1087;&#1088;&#1080;&#1076;&#1091;&#1084;&#1072;&#1083;&#1080;%20&#1089;&#1086;&#1088;&#1073;&#1077;&#1085;&#1090;%20&#1080;&#1079;%20&#1089;&#1074;&#1077;&#1082;&#1083;&#1099;%20&#1076;&#1083;&#1103;%20&#1086;&#1095;&#1080;&#1089;&#1090;&#1082;&#1080;%20&#1074;&#1086;&#1076;&#1099;%20&#1086;&#1090;%20&#1085;&#1077;&#1092;&#1090;&#1077;&#1087;&#1088;&#1086;&#1076;&#1091;&#1082;&#1090;&#1086;&#1074;/" TargetMode="External"/><Relationship Id="rId2" Type="http://schemas.openxmlformats.org/officeDocument/2006/relationships/hyperlink" Target="https://bash.news/news/149158-v-ufe-sozdali-sorbent-iz-svekly-dlya-ochistki-vody-ot-nefteproduktov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angi.ru/news/2888182-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rg.ru/2021/04/07/reg-pfo/v-ufe-pridumali-kak-s-pomoshchiu-svekly-ochistit-vodu-ot-nefteproduktov.html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www.bashinform.ru/news/economy/2021-04-07/uchenye-i-studenty-ugatu-sozdali-sorbent-iz-svekly-dlya-ochistki-vody-ot-nefteproduktov-2349110" TargetMode="Externa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5E10E9-9AB7-0642-D4C4-DDFDAB7B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1032"/>
            <a:ext cx="10515600" cy="640080"/>
          </a:xfrm>
        </p:spPr>
        <p:txBody>
          <a:bodyPr/>
          <a:lstStyle/>
          <a:p>
            <a:r>
              <a:rPr lang="ru-RU" dirty="0" smtClean="0"/>
              <a:t>ЭКОСОРБ</a:t>
            </a:r>
            <a:endParaRPr lang="en-US" dirty="0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1524000" y="3633493"/>
            <a:ext cx="9144000" cy="356616"/>
          </a:xfrm>
        </p:spPr>
        <p:txBody>
          <a:bodyPr/>
          <a:lstStyle/>
          <a:p>
            <a:r>
              <a:rPr lang="ru-RU" dirty="0" smtClean="0"/>
              <a:t>Эффективный </a:t>
            </a:r>
            <a:r>
              <a:rPr lang="ru-RU" dirty="0" err="1" smtClean="0"/>
              <a:t>нефтесорбент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5" descr="Test tubes with one test tube in orange with drops">
            <a:extLst>
              <a:ext uri="{FF2B5EF4-FFF2-40B4-BE49-F238E27FC236}">
                <a16:creationId xmlns:a16="http://schemas.microsoft.com/office/drawing/2014/main" id="{FE365C49-5FBF-04F7-2612-59A6D6F84C3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6BA20C7-F48C-429D-2FA7-B7B83A800F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2285995" cy="168554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19E8E-7F0D-C4E6-CC87-3F8B896EF0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1099127" y="3103418"/>
            <a:ext cx="1044632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chemeClr val="accent1">
                    <a:lumMod val="50000"/>
                  </a:schemeClr>
                </a:solidFill>
              </a:rPr>
              <a:t>ЭКОСОРБ является экологически чистым </a:t>
            </a:r>
            <a:r>
              <a:rPr lang="ru-RU" sz="2800" b="1" dirty="0" err="1" smtClean="0">
                <a:solidFill>
                  <a:schemeClr val="accent1">
                    <a:lumMod val="50000"/>
                  </a:schemeClr>
                </a:solidFill>
              </a:rPr>
              <a:t>нефтесорбентом</a:t>
            </a:r>
            <a:r>
              <a:rPr lang="ru-RU" sz="2800" b="1" dirty="0" smtClean="0">
                <a:solidFill>
                  <a:schemeClr val="accent1">
                    <a:lumMod val="50000"/>
                  </a:schemeClr>
                </a:solidFill>
              </a:rPr>
              <a:t>, изготовленным из отходов сахарной промышленности и обладающим высокой сорбционной емкостью по отношению к нефтепродуктам.</a:t>
            </a:r>
            <a:endParaRPr lang="ru-RU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882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7103A8-AEEA-50D3-BE61-CC85D24BD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 err="1" smtClean="0"/>
              <a:t>Экосорб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978ADB-AD70-DE7C-4643-85C48AE127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86580" y="2660162"/>
            <a:ext cx="5140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accent3">
                    <a:lumMod val="50000"/>
                  </a:schemeClr>
                </a:solidFill>
              </a:rPr>
              <a:t>Основой для нефтесорбента ЭКОСОРБ 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является модифицированная экстрагированная сечка сахарной </a:t>
            </a:r>
            <a:r>
              <a:rPr lang="ru-RU" dirty="0" smtClean="0">
                <a:solidFill>
                  <a:schemeClr val="accent3">
                    <a:lumMod val="50000"/>
                  </a:schemeClr>
                </a:solidFill>
              </a:rPr>
              <a:t>свёклы, отхода сахарного производства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33762" y="5610699"/>
            <a:ext cx="2770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/>
              <a:t>Внешний вид нефтесорбента</a:t>
            </a:r>
            <a:endParaRPr lang="ru-RU" sz="1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16" y="1776226"/>
            <a:ext cx="3279983" cy="377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0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567" y="4359386"/>
            <a:ext cx="2963597" cy="19535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1366" y="415726"/>
            <a:ext cx="6934107" cy="775855"/>
          </a:xfrm>
        </p:spPr>
        <p:txBody>
          <a:bodyPr/>
          <a:lstStyle/>
          <a:p>
            <a:pPr algn="ctr"/>
            <a:r>
              <a:rPr lang="ru-RU" sz="3200" dirty="0" smtClean="0"/>
              <a:t>Области применения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AutoShape 9" descr="Промышленные предприятия"/>
          <p:cNvSpPr>
            <a:spLocks noChangeAspect="1" noChangeArrowheads="1"/>
          </p:cNvSpPr>
          <p:nvPr/>
        </p:nvSpPr>
        <p:spPr bwMode="auto">
          <a:xfrm>
            <a:off x="155575" y="-554183"/>
            <a:ext cx="304800" cy="13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10" descr="Транспортные компании"/>
          <p:cNvSpPr>
            <a:spLocks noChangeAspect="1" noChangeArrowheads="1"/>
          </p:cNvSpPr>
          <p:nvPr/>
        </p:nvSpPr>
        <p:spPr bwMode="auto">
          <a:xfrm>
            <a:off x="155575" y="-265258"/>
            <a:ext cx="304800" cy="13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11" descr="Предприятия по очистке нефти"/>
          <p:cNvSpPr>
            <a:spLocks noChangeAspect="1" noChangeArrowheads="1"/>
          </p:cNvSpPr>
          <p:nvPr/>
        </p:nvSpPr>
        <p:spPr bwMode="auto">
          <a:xfrm>
            <a:off x="155575" y="23669"/>
            <a:ext cx="304800" cy="13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AutoShape 12" descr="Все по добыче жидких углеводородов"/>
          <p:cNvSpPr>
            <a:spLocks noChangeAspect="1" noChangeArrowheads="1"/>
          </p:cNvSpPr>
          <p:nvPr/>
        </p:nvSpPr>
        <p:spPr bwMode="auto">
          <a:xfrm>
            <a:off x="155575" y="312593"/>
            <a:ext cx="304800" cy="13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AutoShape 13" descr="Морские гавани и причалы"/>
          <p:cNvSpPr>
            <a:spLocks noChangeAspect="1" noChangeArrowheads="1"/>
          </p:cNvSpPr>
          <p:nvPr/>
        </p:nvSpPr>
        <p:spPr bwMode="auto">
          <a:xfrm>
            <a:off x="155575" y="601518"/>
            <a:ext cx="304800" cy="13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AutoShape 14" descr="Нефтяные платформы"/>
          <p:cNvSpPr>
            <a:spLocks noChangeAspect="1" noChangeArrowheads="1"/>
          </p:cNvSpPr>
          <p:nvPr/>
        </p:nvSpPr>
        <p:spPr bwMode="auto">
          <a:xfrm>
            <a:off x="155575" y="890443"/>
            <a:ext cx="304800" cy="13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680" y="1546224"/>
            <a:ext cx="354750" cy="362133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1820291" y="1539025"/>
            <a:ext cx="4579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000000"/>
                </a:solidFill>
                <a:latin typeface="Roboto Flex"/>
              </a:rPr>
              <a:t>Нефтеперерабатывающие производства</a:t>
            </a:r>
            <a:endParaRPr lang="ru-RU" altLang="ru-RU" dirty="0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189" y="2263000"/>
            <a:ext cx="354750" cy="362133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680" y="2248097"/>
            <a:ext cx="354750" cy="362133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189" y="1546224"/>
            <a:ext cx="354750" cy="362133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1820291" y="2234746"/>
            <a:ext cx="3382401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sz="1900" dirty="0">
                <a:solidFill>
                  <a:srgbClr val="000000"/>
                </a:solidFill>
                <a:latin typeface="Roboto Flex"/>
              </a:rPr>
              <a:t>П</a:t>
            </a:r>
            <a:r>
              <a:rPr lang="ru-RU" altLang="ru-RU" dirty="0">
                <a:solidFill>
                  <a:srgbClr val="000000"/>
                </a:solidFill>
                <a:latin typeface="Roboto Flex"/>
              </a:rPr>
              <a:t>ромышленные предприятия</a:t>
            </a:r>
            <a:endParaRPr lang="ru-RU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7499500" y="1525674"/>
            <a:ext cx="2831929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sz="1900" dirty="0">
                <a:solidFill>
                  <a:srgbClr val="000000"/>
                </a:solidFill>
                <a:latin typeface="Roboto Flex"/>
              </a:rPr>
              <a:t>Т</a:t>
            </a:r>
            <a:r>
              <a:rPr lang="ru-RU" altLang="ru-RU" dirty="0">
                <a:solidFill>
                  <a:srgbClr val="000000"/>
                </a:solidFill>
                <a:latin typeface="Roboto Flex"/>
              </a:rPr>
              <a:t>ранспортные компании</a:t>
            </a:r>
            <a:endParaRPr lang="ru-RU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7499500" y="2234745"/>
            <a:ext cx="3555973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900" dirty="0">
                <a:solidFill>
                  <a:srgbClr val="000000"/>
                </a:solidFill>
                <a:latin typeface="Roboto Flex"/>
              </a:rPr>
              <a:t>П</a:t>
            </a:r>
            <a:r>
              <a:rPr lang="ru-RU" altLang="ru-RU" dirty="0">
                <a:solidFill>
                  <a:srgbClr val="000000"/>
                </a:solidFill>
                <a:latin typeface="Roboto Flex"/>
              </a:rPr>
              <a:t>редприятия по очистке нефти</a:t>
            </a:r>
            <a:endParaRPr lang="ru-RU" altLang="ru-RU" dirty="0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680" y="3027612"/>
            <a:ext cx="354750" cy="362133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189" y="3027612"/>
            <a:ext cx="354750" cy="362133"/>
          </a:xfrm>
          <a:prstGeom prst="rect">
            <a:avLst/>
          </a:prstGeom>
        </p:spPr>
      </p:pic>
      <p:sp>
        <p:nvSpPr>
          <p:cNvPr id="34" name="Прямоугольник 33"/>
          <p:cNvSpPr/>
          <p:nvPr/>
        </p:nvSpPr>
        <p:spPr>
          <a:xfrm>
            <a:off x="1899391" y="3005024"/>
            <a:ext cx="4273799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900" dirty="0">
                <a:solidFill>
                  <a:srgbClr val="000000"/>
                </a:solidFill>
                <a:latin typeface="Roboto Flex"/>
              </a:rPr>
              <a:t>В</a:t>
            </a:r>
            <a:r>
              <a:rPr lang="ru-RU" altLang="ru-RU" dirty="0">
                <a:solidFill>
                  <a:srgbClr val="000000"/>
                </a:solidFill>
                <a:latin typeface="Roboto Flex"/>
              </a:rPr>
              <a:t>се по добыче жидких углеводородов</a:t>
            </a:r>
            <a:endParaRPr lang="ru-RU" altLang="ru-RU" dirty="0"/>
          </a:p>
        </p:txBody>
      </p:sp>
      <p:sp>
        <p:nvSpPr>
          <p:cNvPr id="35" name="Прямоугольник 34"/>
          <p:cNvSpPr/>
          <p:nvPr/>
        </p:nvSpPr>
        <p:spPr>
          <a:xfrm>
            <a:off x="7499500" y="2999447"/>
            <a:ext cx="308328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sz="1900" dirty="0">
                <a:solidFill>
                  <a:srgbClr val="000000"/>
                </a:solidFill>
                <a:latin typeface="Roboto Flex"/>
              </a:rPr>
              <a:t>М</a:t>
            </a:r>
            <a:r>
              <a:rPr lang="ru-RU" altLang="ru-RU" dirty="0">
                <a:solidFill>
                  <a:srgbClr val="000000"/>
                </a:solidFill>
                <a:latin typeface="Roboto Flex"/>
              </a:rPr>
              <a:t>орские гавани и причалы</a:t>
            </a:r>
            <a:endParaRPr lang="ru-RU" dirty="0"/>
          </a:p>
        </p:txBody>
      </p:sp>
      <p:pic>
        <p:nvPicPr>
          <p:cNvPr id="36" name="Рисунок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704" y="4052535"/>
            <a:ext cx="354750" cy="362133"/>
          </a:xfrm>
          <a:prstGeom prst="rect">
            <a:avLst/>
          </a:prstGeom>
        </p:spPr>
      </p:pic>
      <p:sp>
        <p:nvSpPr>
          <p:cNvPr id="37" name="Прямоугольник 36"/>
          <p:cNvSpPr/>
          <p:nvPr/>
        </p:nvSpPr>
        <p:spPr>
          <a:xfrm>
            <a:off x="4770412" y="4041242"/>
            <a:ext cx="265117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900" dirty="0">
                <a:solidFill>
                  <a:srgbClr val="000000"/>
                </a:solidFill>
                <a:latin typeface="Roboto Flex"/>
              </a:rPr>
              <a:t>Н</a:t>
            </a:r>
            <a:r>
              <a:rPr lang="ru-RU" altLang="ru-RU" dirty="0">
                <a:solidFill>
                  <a:srgbClr val="000000"/>
                </a:solidFill>
                <a:latin typeface="Roboto Flex"/>
              </a:rPr>
              <a:t>ефтяные платформы</a:t>
            </a:r>
          </a:p>
        </p:txBody>
      </p:sp>
    </p:spTree>
    <p:extLst>
      <p:ext uri="{BB962C8B-B14F-4D97-AF65-F5344CB8AC3E}">
        <p14:creationId xmlns:p14="http://schemas.microsoft.com/office/powerpoint/2010/main" val="2810133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029899" y="1632529"/>
            <a:ext cx="10557164" cy="4285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53FD9C-E800-BC25-A5D0-315AB602F4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2216819" y="344607"/>
            <a:ext cx="8183325" cy="902301"/>
          </a:xfrm>
        </p:spPr>
        <p:txBody>
          <a:bodyPr/>
          <a:lstStyle/>
          <a:p>
            <a:r>
              <a:rPr lang="ru-RU" dirty="0" smtClean="0"/>
              <a:t>Конкурентные преимущества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403925" y="1855059"/>
            <a:ext cx="975360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Экологически безопасный для здоровья </a:t>
            </a:r>
          </a:p>
          <a:p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людей и животных природный компонент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chemeClr val="accent1">
                    <a:lumMod val="50000"/>
                  </a:schemeClr>
                </a:solidFill>
              </a:rPr>
              <a:t>Большая 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сорбционная способность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chemeClr val="accent1">
                    <a:lumMod val="50000"/>
                  </a:schemeClr>
                </a:solidFill>
              </a:rPr>
              <a:t>Простота 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и удобство в использовании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chemeClr val="accent1">
                    <a:lumMod val="50000"/>
                  </a:schemeClr>
                </a:solidFill>
              </a:rPr>
              <a:t>Пожаробезопасность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, взрывобезопасность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chemeClr val="accent1">
                    <a:lumMod val="50000"/>
                  </a:schemeClr>
                </a:solidFill>
              </a:rPr>
              <a:t>Значительная 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гидрофобность (сохраняет </a:t>
            </a:r>
          </a:p>
          <a:p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плавучесть после полного насыщения)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chemeClr val="accent1">
                    <a:lumMod val="50000"/>
                  </a:schemeClr>
                </a:solidFill>
              </a:rPr>
              <a:t>Способность 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к </a:t>
            </a:r>
            <a:r>
              <a:rPr lang="ru-RU" sz="2400" b="1" dirty="0" err="1">
                <a:solidFill>
                  <a:schemeClr val="accent1">
                    <a:lumMod val="50000"/>
                  </a:schemeClr>
                </a:solidFill>
              </a:rPr>
              <a:t>биоремедиации</a:t>
            </a:r>
            <a:endParaRPr lang="ru-RU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chemeClr val="accent1">
                    <a:lumMod val="50000"/>
                  </a:schemeClr>
                </a:solidFill>
              </a:rPr>
              <a:t>Экономичность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chemeClr val="accent1">
                    <a:lumMod val="50000"/>
                  </a:schemeClr>
                </a:solidFill>
              </a:rPr>
              <a:t>Уникальность продукта</a:t>
            </a:r>
            <a:endParaRPr lang="ru-RU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855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smtClean="0"/>
              <a:t>Характеристики сорбента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A0DC889-C77D-3D3E-D081-3D572EC949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6192715"/>
              </p:ext>
            </p:extLst>
          </p:nvPr>
        </p:nvGraphicFramePr>
        <p:xfrm>
          <a:off x="649222" y="1311564"/>
          <a:ext cx="10766922" cy="4973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3461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5383461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</a:tblGrid>
              <a:tr h="691886">
                <a:tc>
                  <a:txBody>
                    <a:bodyPr/>
                    <a:lstStyle/>
                    <a:p>
                      <a:pPr algn="ctr"/>
                      <a:r>
                        <a:rPr lang="ru-RU" sz="1400" b="0" i="0" cap="all" spc="200" baseline="0" dirty="0" smtClean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Внешний вид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cap="all" spc="200" baseline="0" dirty="0" smtClean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Гранулы серо-коричневатого цвета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8341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cap="all" spc="200" baseline="0" dirty="0" smtClean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Средний размер гранул, мм</a:t>
                      </a:r>
                    </a:p>
                  </a:txBody>
                  <a:tcPr anchor="ctr"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cap="all" spc="200" baseline="0" dirty="0" smtClean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2-4</a:t>
                      </a:r>
                    </a:p>
                  </a:txBody>
                  <a:tcPr anchor="ctr"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8341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cap="all" spc="200" baseline="0" dirty="0" smtClean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Влажность, %, не более</a:t>
                      </a:r>
                    </a:p>
                    <a:p>
                      <a:pPr algn="ctr"/>
                      <a:endParaRPr lang="en-US" sz="1400" b="0" i="0" baseline="0" dirty="0">
                        <a:solidFill>
                          <a:schemeClr val="tx2">
                            <a:lumMod val="75000"/>
                          </a:schemeClr>
                        </a:solidFill>
                        <a:latin typeface="Daytona Pro Condensed Light" panose="020B030603050304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cap="all" spc="200" baseline="0" dirty="0" smtClean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3%</a:t>
                      </a:r>
                    </a:p>
                    <a:p>
                      <a:pPr algn="ctr"/>
                      <a:endParaRPr lang="en-US" sz="1400" b="0" i="0" baseline="0" dirty="0">
                        <a:solidFill>
                          <a:schemeClr val="tx2">
                            <a:lumMod val="75000"/>
                          </a:schemeClr>
                        </a:solidFill>
                        <a:latin typeface="Daytona Pro Condensed Light" panose="020B030603050304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8341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cap="all" spc="200" baseline="0" dirty="0" smtClean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Растворимость</a:t>
                      </a:r>
                    </a:p>
                    <a:p>
                      <a:pPr algn="ctr"/>
                      <a:endParaRPr lang="en-US" sz="1400" b="0" i="0" baseline="0" dirty="0">
                        <a:solidFill>
                          <a:schemeClr val="tx2">
                            <a:lumMod val="75000"/>
                          </a:schemeClr>
                        </a:solidFill>
                        <a:latin typeface="Daytona Pro Condensed Light" panose="020B030603050304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cap="all" spc="200" baseline="0" dirty="0" smtClean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Нерастворим в воде</a:t>
                      </a:r>
                    </a:p>
                    <a:p>
                      <a:pPr algn="ctr"/>
                      <a:endParaRPr lang="en-US" sz="1400" b="0" i="0" baseline="0" dirty="0">
                        <a:solidFill>
                          <a:schemeClr val="tx2">
                            <a:lumMod val="75000"/>
                          </a:schemeClr>
                        </a:solidFill>
                        <a:latin typeface="Daytona Pro Condensed Light" panose="020B030603050304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834168">
                <a:tc>
                  <a:txBody>
                    <a:bodyPr/>
                    <a:lstStyle/>
                    <a:p>
                      <a:pPr algn="ctr"/>
                      <a:r>
                        <a:rPr lang="ru-RU" sz="1400" b="0" i="0" cap="all" spc="200" baseline="0" dirty="0" err="1" smtClean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Нефтеемкость</a:t>
                      </a:r>
                      <a:r>
                        <a:rPr lang="ru-RU" sz="1400" b="0" i="0" cap="all" spc="200" baseline="0" dirty="0" smtClean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г/г</a:t>
                      </a:r>
                    </a:p>
                  </a:txBody>
                  <a:tcPr anchor="ctr">
                    <a:solidFill>
                      <a:schemeClr val="accent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cap="all" spc="200" baseline="0" dirty="0" smtClean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3,7-4,4</a:t>
                      </a:r>
                      <a:endParaRPr lang="en-US" sz="1400" b="0" i="0" cap="all" spc="200" baseline="0" dirty="0" smtClean="0">
                        <a:solidFill>
                          <a:schemeClr val="tx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solidFill>
                      <a:schemeClr val="accent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  <a:tr h="863828">
                <a:tc>
                  <a:txBody>
                    <a:bodyPr/>
                    <a:lstStyle/>
                    <a:p>
                      <a:pPr algn="ctr"/>
                      <a:r>
                        <a:rPr lang="ru-RU" sz="1400" b="0" i="0" cap="all" spc="200" baseline="0" dirty="0" smtClean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Биоразлагаемость и </a:t>
                      </a:r>
                      <a:r>
                        <a:rPr lang="ru-RU" sz="1400" b="0" i="0" cap="all" spc="200" baseline="0" dirty="0" err="1" smtClean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экологичность</a:t>
                      </a:r>
                      <a:endParaRPr lang="ru-RU" sz="1400" b="0" i="0" cap="all" spc="200" baseline="0" dirty="0" smtClean="0">
                        <a:solidFill>
                          <a:schemeClr val="tx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solidFill>
                      <a:schemeClr val="accent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cap="all" spc="200" baseline="0" dirty="0" smtClean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Получен путем комплексной переработки растительного сырья,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cap="all" spc="200" baseline="0" dirty="0" smtClean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полностью безопасен для окружающей среды</a:t>
                      </a:r>
                      <a:endParaRPr lang="en-US" sz="1400" b="0" i="0" cap="all" spc="200" baseline="0" dirty="0" smtClean="0">
                        <a:solidFill>
                          <a:schemeClr val="tx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solidFill>
                      <a:schemeClr val="accent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91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9358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Заголовок 4"/>
          <p:cNvSpPr>
            <a:spLocks noGrp="1"/>
          </p:cNvSpPr>
          <p:nvPr>
            <p:ph type="title"/>
          </p:nvPr>
        </p:nvSpPr>
        <p:spPr>
          <a:xfrm>
            <a:off x="2216819" y="344607"/>
            <a:ext cx="8183325" cy="902301"/>
          </a:xfrm>
        </p:spPr>
        <p:txBody>
          <a:bodyPr/>
          <a:lstStyle/>
          <a:p>
            <a:r>
              <a:rPr lang="ru-RU" sz="3600" dirty="0" smtClean="0"/>
              <a:t>О нас в </a:t>
            </a:r>
            <a:r>
              <a:rPr lang="ru-RU" sz="3600" dirty="0" err="1" smtClean="0"/>
              <a:t>сми</a:t>
            </a:r>
            <a:endParaRPr lang="ru-RU" sz="36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35290" y="795757"/>
            <a:ext cx="7746631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БСТ</a:t>
            </a:r>
          </a:p>
          <a:p>
            <a:r>
              <a:rPr lang="ru-RU" sz="1400" dirty="0"/>
              <a:t>В Уфе создали сорбент из свеклы для очистки воды от нефтепродуктов</a:t>
            </a:r>
          </a:p>
          <a:p>
            <a:r>
              <a:rPr lang="ru-RU" sz="1400" dirty="0">
                <a:hlinkClick r:id="rId2"/>
              </a:rPr>
              <a:t>https://</a:t>
            </a:r>
            <a:r>
              <a:rPr lang="ru-RU" sz="1400" dirty="0" smtClean="0">
                <a:hlinkClick r:id="rId2"/>
              </a:rPr>
              <a:t>bash.news/news/149158-v-ufe-sozdali-sorbent-iz-svekly-dlya-ochistki-vody-ot-nefteproduktov</a:t>
            </a:r>
            <a:endParaRPr lang="ru-RU" sz="1400" dirty="0" smtClean="0"/>
          </a:p>
          <a:p>
            <a:r>
              <a:rPr lang="ru-RU" sz="1400" dirty="0" smtClean="0"/>
              <a:t> </a:t>
            </a:r>
            <a:endParaRPr lang="ru-RU" sz="1400" dirty="0"/>
          </a:p>
          <a:p>
            <a:r>
              <a:rPr lang="ru-RU" sz="1400" dirty="0" err="1"/>
              <a:t>Минобрнауки</a:t>
            </a:r>
            <a:r>
              <a:rPr lang="ru-RU" sz="1400" dirty="0"/>
              <a:t> России</a:t>
            </a:r>
          </a:p>
          <a:p>
            <a:r>
              <a:rPr lang="ru-RU" sz="1400" dirty="0"/>
              <a:t>Ученые Уфимского государственного авиационного технического университета запатентовали новый экологически безопасный сорбент для очистки воды, загрязненной нефтью и нефтепродуктами.</a:t>
            </a:r>
          </a:p>
          <a:p>
            <a:r>
              <a:rPr lang="ru-RU" sz="1400" dirty="0">
                <a:hlinkClick r:id="rId3"/>
              </a:rPr>
              <a:t>https://m.facebook.com/1595605930539855/posts/3329990240434740?_</a:t>
            </a:r>
            <a:r>
              <a:rPr lang="ru-RU" sz="1400" dirty="0" smtClean="0">
                <a:hlinkClick r:id="rId3"/>
              </a:rPr>
              <a:t>rdr</a:t>
            </a:r>
            <a:endParaRPr lang="ru-RU" sz="1400" dirty="0" smtClean="0"/>
          </a:p>
          <a:p>
            <a:endParaRPr lang="ru-RU" sz="1400" dirty="0"/>
          </a:p>
          <a:p>
            <a:r>
              <a:rPr lang="ru-RU" sz="1400" dirty="0"/>
              <a:t>ИА «</a:t>
            </a:r>
            <a:r>
              <a:rPr lang="ru-RU" sz="1400" dirty="0" err="1"/>
              <a:t>Башинформ</a:t>
            </a:r>
            <a:r>
              <a:rPr lang="ru-RU" sz="1400" dirty="0"/>
              <a:t>»</a:t>
            </a:r>
          </a:p>
          <a:p>
            <a:r>
              <a:rPr lang="ru-RU" sz="1400" dirty="0"/>
              <a:t>Ученые и студенты УГАТУ создали сорбент из свеклы для очистки воды от нефтепродуктов</a:t>
            </a:r>
          </a:p>
          <a:p>
            <a:r>
              <a:rPr lang="ru-RU" sz="1400" dirty="0">
                <a:hlinkClick r:id="rId4"/>
              </a:rPr>
              <a:t>https://</a:t>
            </a:r>
            <a:r>
              <a:rPr lang="ru-RU" sz="1400" dirty="0" smtClean="0">
                <a:hlinkClick r:id="rId4"/>
              </a:rPr>
              <a:t>www.bashinform.ru/news/economy/2021-04-07/uchenye-i-studenty-ugatu-sozdali-sorbent-iz-svekly-dlya-ochistki-vody-ot-nefteproduktov-2349110</a:t>
            </a:r>
            <a:endParaRPr lang="ru-RU" sz="1400" dirty="0" smtClean="0"/>
          </a:p>
          <a:p>
            <a:endParaRPr lang="ru-RU" sz="1400" dirty="0"/>
          </a:p>
          <a:p>
            <a:r>
              <a:rPr lang="ru-RU" sz="1400" dirty="0"/>
              <a:t>Российская газета</a:t>
            </a:r>
          </a:p>
          <a:p>
            <a:r>
              <a:rPr lang="ru-RU" sz="1400" dirty="0"/>
              <a:t>В Уфе придумали, как с помощью свеклы очистить воду от нефтепродуктов</a:t>
            </a:r>
          </a:p>
          <a:p>
            <a:r>
              <a:rPr lang="ru-RU" sz="1400" dirty="0">
                <a:hlinkClick r:id="rId5"/>
              </a:rPr>
              <a:t>https://</a:t>
            </a:r>
            <a:r>
              <a:rPr lang="ru-RU" sz="1400" dirty="0" smtClean="0">
                <a:hlinkClick r:id="rId5"/>
              </a:rPr>
              <a:t>rg.ru/2021/04/07/reg-pfo/v-ufe-pridumali-kak-s-pomoshchiu-svekly-ochistit-vodu-ot-nefteproduktov.html</a:t>
            </a:r>
            <a:endParaRPr lang="ru-RU" sz="1400" dirty="0" smtClean="0"/>
          </a:p>
          <a:p>
            <a:r>
              <a:rPr lang="ru-RU" sz="1400" b="1" dirty="0"/>
              <a:t>Агентство нефтегазовой информации</a:t>
            </a:r>
            <a:endParaRPr lang="ru-RU" sz="1400" dirty="0"/>
          </a:p>
          <a:p>
            <a:r>
              <a:rPr lang="ru-RU" sz="1400" dirty="0">
                <a:hlinkClick r:id="rId6"/>
              </a:rPr>
              <a:t>В Уфе придумали сорбент из свеклы для очистки воды от нефтепродуктов</a:t>
            </a:r>
            <a:endParaRPr lang="ru-RU" sz="1400" dirty="0"/>
          </a:p>
          <a:p>
            <a:r>
              <a:rPr lang="ru-RU" sz="1400" dirty="0"/>
              <a:t> </a:t>
            </a:r>
            <a:r>
              <a:rPr lang="ru-RU" sz="1400" u="sng" dirty="0">
                <a:hlinkClick r:id="rId7"/>
              </a:rPr>
              <a:t>http://angi.ru/news/2888182-В%20Уфе%20придумали%20сорбент%20из%20свеклы%20для%20очистки%20воды%20от%20нефтепродуктов/</a:t>
            </a:r>
            <a:endParaRPr lang="ru-RU" sz="1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4119" y="1148661"/>
            <a:ext cx="2219136" cy="123149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4059" y="2391200"/>
            <a:ext cx="2298391" cy="129856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2568" y="3793853"/>
            <a:ext cx="3639882" cy="123439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81921" y="5188143"/>
            <a:ext cx="3114462" cy="104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73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White DNA structure">
            <a:extLst>
              <a:ext uri="{FF2B5EF4-FFF2-40B4-BE49-F238E27FC236}">
                <a16:creationId xmlns:a16="http://schemas.microsoft.com/office/drawing/2014/main" id="{6D8705D1-EA1F-3113-ABE0-EC474D1F18D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1130D679-D78E-1F15-EC3D-4BED6D69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Контактные данные</a:t>
            </a:r>
            <a:endParaRPr lang="en-US" dirty="0"/>
          </a:p>
        </p:txBody>
      </p:sp>
      <p:pic>
        <p:nvPicPr>
          <p:cNvPr id="22" name="Picture Placeholder 25" descr="Bacteria cultured in a petri dish for a laboratory or a scientific investigation">
            <a:extLst>
              <a:ext uri="{FF2B5EF4-FFF2-40B4-BE49-F238E27FC236}">
                <a16:creationId xmlns:a16="http://schemas.microsoft.com/office/drawing/2014/main" id="{862BA3D8-52E1-692C-F244-F7882DAD22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B8B6963-69FE-8A03-5E86-2BF855024B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 algn="ctr">
              <a:lnSpc>
                <a:spcPts val="2660"/>
              </a:lnSpc>
              <a:spcBef>
                <a:spcPts val="0"/>
              </a:spcBef>
              <a:buNone/>
            </a:pPr>
            <a:r>
              <a:rPr lang="ru-RU" sz="2000" cap="all" spc="0" dirty="0" smtClean="0"/>
              <a:t>+79991318461</a:t>
            </a:r>
            <a:endParaRPr lang="en-US" sz="2000" cap="all" spc="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156518" y="5470298"/>
            <a:ext cx="2303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infoecosorb@mail.ru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4127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Discovery_Win32_EF_v4" id="{9D3EA290-8C8E-4DEC-A46D-F69BB3CF1506}" vid="{48419DDE-FF2A-4359-8A54-BA3E908EF1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31739A3-185F-4C3F-BB6F-45700D1355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8397A0-8C35-4EEE-8E61-47C914415B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81D8D6-8849-400B-8BC9-21D401C7DD06}">
  <ds:schemaRefs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microsoft.com/sharepoint/v3"/>
    <ds:schemaRef ds:uri="http://www.w3.org/XML/1998/namespace"/>
    <ds:schemaRef ds:uri="http://schemas.openxmlformats.org/package/2006/metadata/core-properties"/>
    <ds:schemaRef ds:uri="http://purl.org/dc/elements/1.1/"/>
    <ds:schemaRef ds:uri="230e9df3-be65-4c73-a93b-d1236ebd677e"/>
    <ds:schemaRef ds:uri="http://purl.org/dc/dcmitype/"/>
    <ds:schemaRef ds:uri="16c05727-aa75-4e4a-9b5f-8a80a1165891"/>
    <ds:schemaRef ds:uri="71af3243-3dd4-4a8d-8c0d-dd76da1f02a5"/>
    <ds:schemaRef ds:uri="http://purl.org/dc/terms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253</Words>
  <Application>Microsoft Office PowerPoint</Application>
  <PresentationFormat>Широкоэкранный</PresentationFormat>
  <Paragraphs>67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Calibri</vt:lpstr>
      <vt:lpstr>Daytona Condensed Light</vt:lpstr>
      <vt:lpstr>Daytona Pro Condensed Light</vt:lpstr>
      <vt:lpstr>Posterama</vt:lpstr>
      <vt:lpstr>Roboto Flex</vt:lpstr>
      <vt:lpstr>Office Theme</vt:lpstr>
      <vt:lpstr>ЭКОСОРБ</vt:lpstr>
      <vt:lpstr>Презентация PowerPoint</vt:lpstr>
      <vt:lpstr>Экосорб</vt:lpstr>
      <vt:lpstr>Области применения</vt:lpstr>
      <vt:lpstr>Конкурентные преимущества</vt:lpstr>
      <vt:lpstr>Характеристики сорбента</vt:lpstr>
      <vt:lpstr>О нас в сми</vt:lpstr>
      <vt:lpstr>Контактные данные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2022-10-10T06:51:53Z</dcterms:created>
  <dcterms:modified xsi:type="dcterms:W3CDTF">2023-04-12T08:01:11Z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